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1" r:id="rId3"/>
    <p:sldId id="291" r:id="rId4"/>
    <p:sldId id="288" r:id="rId5"/>
    <p:sldId id="289" r:id="rId6"/>
    <p:sldId id="290" r:id="rId7"/>
    <p:sldId id="274" r:id="rId8"/>
    <p:sldId id="286" r:id="rId9"/>
    <p:sldId id="275" r:id="rId10"/>
    <p:sldId id="287" r:id="rId11"/>
    <p:sldId id="282" r:id="rId12"/>
    <p:sldId id="276" r:id="rId13"/>
    <p:sldId id="285" r:id="rId14"/>
    <p:sldId id="277" r:id="rId15"/>
    <p:sldId id="278" r:id="rId16"/>
    <p:sldId id="279" r:id="rId17"/>
    <p:sldId id="281" r:id="rId18"/>
    <p:sldId id="29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80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12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92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0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22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43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9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16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0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E994574-54AA-4BC8-BFC3-23B54D2B2A74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EC6F704-7E55-420C-8A17-C48541D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5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86F6EA-2060-403F-B0A1-A6527893A4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402" t="2941" r="1402" b="-2941"/>
          <a:stretch/>
        </p:blipFill>
        <p:spPr>
          <a:xfrm>
            <a:off x="-107576" y="-58783"/>
            <a:ext cx="12299576" cy="7185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0997B6-487A-3AA7-B78A-0E30FE45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473" y="956880"/>
            <a:ext cx="9259566" cy="2212978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 презентация для детей старшего дошкольного возраста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40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равила</a:t>
            </a:r>
            <a:r>
              <a:rPr kumimoji="0" lang="ru-RU" sz="40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дорожной безопасности»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79E0B96-85C1-C88B-5E32-0C895367F39B}"/>
              </a:ext>
            </a:extLst>
          </p:cNvPr>
          <p:cNvSpPr txBox="1"/>
          <p:nvPr/>
        </p:nvSpPr>
        <p:spPr>
          <a:xfrm>
            <a:off x="4164037" y="3220928"/>
            <a:ext cx="530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Конкина Юлия Александровна,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Волощенко Александра Игоревна,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Белозерова Людмила Витальевна,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608C560C-1B3D-45CB-8F5A-9E057E797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310549"/>
            <a:ext cx="98004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№ 274 Красноармейского района Волгограда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DA7D55D-42B4-4426-89B8-B508D0EB2CDF}"/>
              </a:ext>
            </a:extLst>
          </p:cNvPr>
          <p:cNvSpPr txBox="1"/>
          <p:nvPr/>
        </p:nvSpPr>
        <p:spPr>
          <a:xfrm>
            <a:off x="4645165" y="6457890"/>
            <a:ext cx="2433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Волгоград, 2025г.</a:t>
            </a:r>
          </a:p>
        </p:txBody>
      </p:sp>
    </p:spTree>
    <p:extLst>
      <p:ext uri="{BB962C8B-B14F-4D97-AF65-F5344CB8AC3E}">
        <p14:creationId xmlns:p14="http://schemas.microsoft.com/office/powerpoint/2010/main" val="84941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94A9713-DD66-479B-84F5-53C447024C41}"/>
              </a:ext>
            </a:extLst>
          </p:cNvPr>
          <p:cNvSpPr/>
          <p:nvPr/>
        </p:nvSpPr>
        <p:spPr>
          <a:xfrm>
            <a:off x="309488" y="297018"/>
            <a:ext cx="1167618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Palatino Linotype"/>
                <a:cs typeface="Arial" charset="0"/>
              </a:rPr>
              <a:t>Цель: формирование  у </a:t>
            </a:r>
            <a:r>
              <a:rPr lang="ru-RU" sz="2800" b="1" i="1" dirty="0" smtClean="0">
                <a:latin typeface="Palatino Linotype"/>
                <a:cs typeface="Arial" charset="0"/>
              </a:rPr>
              <a:t>детей дошкольного возраста </a:t>
            </a:r>
            <a:r>
              <a:rPr lang="ru-RU" sz="2800" b="1" i="1" dirty="0">
                <a:latin typeface="Palatino Linotype"/>
                <a:cs typeface="Arial" charset="0"/>
              </a:rPr>
              <a:t>осознанного безопасного поведения в дорожных ситуациях.</a:t>
            </a:r>
          </a:p>
          <a:p>
            <a:pPr algn="ctr">
              <a:defRPr/>
            </a:pPr>
            <a:endParaRPr lang="ru-RU" dirty="0">
              <a:latin typeface="Palatino Linotype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79852A-126C-4B5E-991D-8BAC7A4D0347}"/>
              </a:ext>
            </a:extLst>
          </p:cNvPr>
          <p:cNvSpPr txBox="1"/>
          <p:nvPr/>
        </p:nvSpPr>
        <p:spPr>
          <a:xfrm>
            <a:off x="309488" y="1376805"/>
            <a:ext cx="1167618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 u="sng" dirty="0">
                <a:solidFill>
                  <a:srgbClr val="6076B4">
                    <a:lumMod val="75000"/>
                  </a:srgbClr>
                </a:solidFill>
                <a:latin typeface="Palatino Linotype"/>
                <a:cs typeface="Arial" charset="0"/>
              </a:rPr>
              <a:t>Задачи: </a:t>
            </a:r>
          </a:p>
          <a:p>
            <a:pPr>
              <a:defRPr/>
            </a:pPr>
            <a:endParaRPr lang="ru-RU" sz="2000" b="1" i="1" u="sng" dirty="0">
              <a:solidFill>
                <a:srgbClr val="6076B4">
                  <a:lumMod val="75000"/>
                </a:srgbClr>
              </a:solidFill>
              <a:latin typeface="Palatino Linotype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rgbClr val="6076B4">
                    <a:lumMod val="75000"/>
                  </a:srgbClr>
                </a:solidFill>
                <a:latin typeface="Palatino Linotype"/>
                <a:cs typeface="Arial" charset="0"/>
              </a:rPr>
              <a:t>Обучающие: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Palatino Linotype"/>
                <a:cs typeface="Arial" charset="0"/>
              </a:rPr>
              <a:t>Способствовать формированию навыков </a:t>
            </a: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безопасного поведения в дорожных ситуациях.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Palatino Linotype"/>
                <a:cs typeface="Arial" charset="0"/>
              </a:rPr>
              <a:t>Познакомить с понятием </a:t>
            </a: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«</a:t>
            </a:r>
            <a:r>
              <a:rPr lang="ru-RU" sz="2000" b="1" dirty="0" smtClean="0">
                <a:solidFill>
                  <a:prstClr val="black"/>
                </a:solidFill>
                <a:latin typeface="Palatino Linotype"/>
                <a:cs typeface="Arial" charset="0"/>
              </a:rPr>
              <a:t>слепая зона» </a:t>
            </a: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видимости водителя.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Закреплять правила дорожного движения в игровой деятельности.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rgbClr val="6076B4">
                    <a:lumMod val="75000"/>
                  </a:srgbClr>
                </a:solidFill>
                <a:latin typeface="Palatino Linotype"/>
                <a:cs typeface="Arial" charset="0"/>
              </a:rPr>
              <a:t>Развивающие:</a:t>
            </a:r>
            <a:r>
              <a:rPr lang="ru-RU" sz="2400" b="1" dirty="0">
                <a:solidFill>
                  <a:prstClr val="black"/>
                </a:solidFill>
                <a:latin typeface="Palatino Linotype"/>
                <a:cs typeface="Arial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Развивать внимание, память, зрительное и слуховое восприятие, логическое мышление;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Palatino Linotype"/>
                <a:cs typeface="Arial" charset="0"/>
              </a:rPr>
              <a:t>Продолжать формировать умение и навыки действовать согласно правилам дорожного движения.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rgbClr val="6076B4">
                    <a:lumMod val="75000"/>
                  </a:srgbClr>
                </a:solidFill>
                <a:latin typeface="Palatino Linotype"/>
                <a:cs typeface="Arial" charset="0"/>
              </a:rPr>
              <a:t>Воспитательные: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Palatino Linotype"/>
                <a:cs typeface="Arial" charset="0"/>
              </a:rPr>
              <a:t>Воспитывать внимание, дисциплинированность</a:t>
            </a:r>
            <a:r>
              <a:rPr lang="ru-RU" sz="2000" b="1" i="1" dirty="0">
                <a:solidFill>
                  <a:srgbClr val="6076B4">
                    <a:lumMod val="75000"/>
                  </a:srgbClr>
                </a:solidFill>
                <a:latin typeface="Palatino Linotype"/>
                <a:cs typeface="Arial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Palatino Linotype"/>
                <a:cs typeface="Arial" charset="0"/>
              </a:rPr>
              <a:t>Формировать дружеские, доброжелательные отношения между детьми; умение выслушивать ответы других детей.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2000" b="1" dirty="0">
              <a:solidFill>
                <a:prstClr val="black">
                  <a:lumMod val="95000"/>
                  <a:lumOff val="5000"/>
                </a:prstClr>
              </a:solidFill>
              <a:latin typeface="Palatino Linotype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88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5000">
        <p:blinds dir="vert"/>
      </p:transition>
    </mc:Choice>
    <mc:Fallback xmlns="">
      <p:transition advTm="15000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>
            <a:extLst>
              <a:ext uri="{FF2B5EF4-FFF2-40B4-BE49-F238E27FC236}">
                <a16:creationId xmlns:a16="http://schemas.microsoft.com/office/drawing/2014/main" xmlns="" id="{1322BB3D-A593-4C2E-B694-19EC5C79D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2631"/>
            <a:ext cx="372268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E707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играй</a:t>
            </a:r>
          </a:p>
          <a:p>
            <a:pPr algn="ctr"/>
            <a:r>
              <a:rPr lang="ru-RU" sz="4800" b="1" dirty="0">
                <a:solidFill>
                  <a:srgbClr val="E707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</a:p>
          <a:p>
            <a:pPr algn="ctr"/>
            <a:r>
              <a:rPr lang="ru-RU" sz="4800" b="1" dirty="0">
                <a:solidFill>
                  <a:srgbClr val="E707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проезжей </a:t>
            </a:r>
          </a:p>
          <a:p>
            <a:pPr algn="ctr"/>
            <a:r>
              <a:rPr lang="ru-RU" sz="4800" b="1" dirty="0">
                <a:solidFill>
                  <a:srgbClr val="E707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300C165-E9F9-402E-AF78-CAE1CEC868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3" b="19118"/>
          <a:stretch/>
        </p:blipFill>
        <p:spPr>
          <a:xfrm>
            <a:off x="3429000" y="255495"/>
            <a:ext cx="8498540" cy="6360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79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EC801E-BC1B-4B17-B617-2A5D4ABCEF5D}"/>
              </a:ext>
            </a:extLst>
          </p:cNvPr>
          <p:cNvSpPr txBox="1"/>
          <p:nvPr/>
        </p:nvSpPr>
        <p:spPr>
          <a:xfrm>
            <a:off x="126609" y="422032"/>
            <a:ext cx="361539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чем нужно помнить,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играя во дворе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E7071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E7071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Запомним правило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«Во дворе играй,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резвись,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но автомобиля берегись!»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2DF7D5C-CF5A-4F31-8A93-9806FCA28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006" y="253219"/>
            <a:ext cx="8187397" cy="638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845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84D07B8-EEC6-4837-8E48-7A39767F9B08}"/>
              </a:ext>
            </a:extLst>
          </p:cNvPr>
          <p:cNvSpPr txBox="1"/>
          <p:nvPr/>
        </p:nvSpPr>
        <p:spPr>
          <a:xfrm>
            <a:off x="590844" y="810067"/>
            <a:ext cx="452979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Выходя из подъезда дома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 двор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посмотри,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приближается ли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 тебе автомобиль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73C8F32-75CC-4ED5-8EB8-AD8510262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483" y="196948"/>
            <a:ext cx="6243564" cy="641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2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7A84F9-9ED4-437A-AB3C-299A967C369A}"/>
              </a:ext>
            </a:extLst>
          </p:cNvPr>
          <p:cNvSpPr txBox="1"/>
          <p:nvPr/>
        </p:nvSpPr>
        <p:spPr>
          <a:xfrm>
            <a:off x="390378" y="504150"/>
            <a:ext cx="485687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Гуляя под зонтиком, будь внимательным,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ведь зонтик загораживает нам обзор и мы можем не увидеть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E7071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приближающуюся машину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2C667D-550A-4603-8602-CF0D801D6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071" y="272304"/>
            <a:ext cx="7010400" cy="6303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09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125D53-6D60-B9C4-5ACC-961F93F0A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4" y="622955"/>
            <a:ext cx="6681761" cy="494412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 должны переходить улицу только по пешеходным переходам, обозначенным специальным знаком «Пешеходный переход»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7AEBA41-5320-B563-2002-CA8979FC0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4270" y="919350"/>
            <a:ext cx="4351338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571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4D29A7-B2A2-4BA0-B672-B6A6091CE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650239-FBA7-4403-B33D-53E6897A3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CDB4600-5D7C-4865-8462-6C170473F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5494"/>
            <a:ext cx="11725835" cy="638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2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A6CAF5-713A-DA64-0CE0-A3909ACBE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607" y="808878"/>
            <a:ext cx="4501040" cy="435133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установлен этот знак пешеходам переходить дорогу нельзя!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CB65721-75F5-2F33-1C66-A8258D0F8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9089" y="1253331"/>
            <a:ext cx="530059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AF837C-B387-427C-80E0-52B71829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C728C8-EDC5-4A1E-897C-64E5DC6CA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3C792C-27F4-45EB-9D43-108D219A1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94" y="242046"/>
            <a:ext cx="11698941" cy="634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2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blinds dir="vert"/>
      </p:transition>
    </mc:Choice>
    <mc:Fallback xmlns="">
      <p:transition advTm="10000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E8577B-D627-4599-9183-B0E9C7D9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35FCB5-5189-41D5-BED7-DFC420704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FF1FAFB-75B6-4A95-B83C-4B250830A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7" y="268941"/>
            <a:ext cx="11752729" cy="63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6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4B9302-4EAD-2862-6266-DD39EEB22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90" y="1183340"/>
            <a:ext cx="3494787" cy="372483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безопасный переход – это подземный переход!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4C84D0D3-237F-4E86-8435-546FAC70B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5177" y="0"/>
            <a:ext cx="843130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69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94B349-5AD2-47CE-934C-F9C0BB05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95FF0DD4-CE2A-42D0-9A4A-235E8FBC9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198F749-6B79-46EE-ADDC-28EEF6AD6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1" t="922" r="23567" b="-922"/>
          <a:stretch/>
        </p:blipFill>
        <p:spPr>
          <a:xfrm>
            <a:off x="5943601" y="255494"/>
            <a:ext cx="5959776" cy="63604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C8CC2F6-5D10-4742-AAA1-70EA3D47E4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93"/>
          <a:stretch/>
        </p:blipFill>
        <p:spPr>
          <a:xfrm>
            <a:off x="255494" y="268941"/>
            <a:ext cx="5688107" cy="62394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F9D79F6-1664-4F57-BC50-3E42991C60F7}"/>
              </a:ext>
            </a:extLst>
          </p:cNvPr>
          <p:cNvSpPr txBox="1"/>
          <p:nvPr/>
        </p:nvSpPr>
        <p:spPr>
          <a:xfrm>
            <a:off x="255494" y="4787056"/>
            <a:ext cx="1219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altLang="en-US" sz="44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Будь осторожен во время перехода перекрестка.</a:t>
            </a:r>
            <a:br>
              <a:rPr kumimoji="0" lang="ru-RU" altLang="en-US" sz="44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en-US" sz="44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Пользуйся надземным переходом!</a:t>
            </a:r>
            <a:r>
              <a:rPr kumimoji="0" lang="ru-RU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ru-RU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7499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0769FF-8BD8-8742-E1E3-6607DCB2A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91" y="255495"/>
            <a:ext cx="3875856" cy="63335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обходить транспорт ни спереди ни сзади, нужно подождать, когда он уедет, и дорога будет просматриваться с обеих сторон. А если есть пешеходный переход, то переходить дорогу, необходимо только по нему.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C50652-46D9-4BD9-98BC-2C2648E2F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94" b="3235"/>
          <a:stretch/>
        </p:blipFill>
        <p:spPr>
          <a:xfrm>
            <a:off x="3926542" y="268941"/>
            <a:ext cx="8013068" cy="632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907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4959BA-C392-9E0E-813E-A4F5C990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48" y="820271"/>
            <a:ext cx="4032188" cy="484094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тем как перейти проезжую часть – сними наушники!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A7BA476-6AC1-46D0-2A2B-B4DB50836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836" y="255494"/>
            <a:ext cx="7411258" cy="6306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831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CAFB9C-016D-D034-97A3-5A7C5392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41" y="201706"/>
            <a:ext cx="4800599" cy="638735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перейти проезжую часть на велосипеде или самокате – необходимо сойти с транспорта, переходить проезжую часть, а транспорт вести рядом.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97C6672-B977-4F5F-86B0-2DA339052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539" y="268941"/>
            <a:ext cx="6853519" cy="6320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829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F41BF1-18C3-D1FD-E3ED-0D5E4D68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678" y="250514"/>
            <a:ext cx="3512784" cy="631165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 Соблюдая правила дорожного движения, мы сохраняем самое дорогое – жизнь!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8C031F-F263-478C-A9BF-9F60A6AE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141" y="263960"/>
            <a:ext cx="8927467" cy="631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2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A0CBDB-64F1-4397-8A14-909AC5918E6C}"/>
              </a:ext>
            </a:extLst>
          </p:cNvPr>
          <p:cNvSpPr txBox="1"/>
          <p:nvPr/>
        </p:nvSpPr>
        <p:spPr>
          <a:xfrm>
            <a:off x="325531" y="1411122"/>
            <a:ext cx="1154093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Учебно-методический материал: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безопасности детей дошкольного возраста/ Н.Н. Авдеева,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Н.Л. Князева, Р.Б.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Стеркина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СПб.: «Детство-Пресс», 2017г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Бочко А. Правила дорожного движения для детей. – М.: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Издательство «Питер», 2014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Орлова Д. Правила дорожного движения для школьников и малышей.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М.: АСТ, 2009</a:t>
            </a:r>
          </a:p>
        </p:txBody>
      </p:sp>
    </p:spTree>
    <p:extLst>
      <p:ext uri="{BB962C8B-B14F-4D97-AF65-F5344CB8AC3E}">
        <p14:creationId xmlns:p14="http://schemas.microsoft.com/office/powerpoint/2010/main" val="22198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blinds dir="vert"/>
      </p:transition>
    </mc:Choice>
    <mc:Fallback xmlns="">
      <p:transition advTm="6000">
        <p:blinds dir="vert"/>
      </p:transition>
    </mc:Fallback>
  </mc:AlternateContent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308</TotalTime>
  <Words>392</Words>
  <Application>Microsoft Office PowerPoint</Application>
  <PresentationFormat>Произвольный</PresentationFormat>
  <Paragraphs>56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Базис</vt:lpstr>
      <vt:lpstr>Обучающая презентация для детей старшего дошкольного возраста «Правила дорожной безопасности»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Пешеходы должны переходить улицу только по пешеходным переходам, обозначенным специальным знаком «Пешеходный переход»</vt:lpstr>
      <vt:lpstr>Презентация PowerPoint</vt:lpstr>
      <vt:lpstr>Где установлен этот знак пешеходам переходить дорогу нельзя!</vt:lpstr>
      <vt:lpstr>Презентация PowerPoint</vt:lpstr>
      <vt:lpstr>Презентация PowerPoint</vt:lpstr>
      <vt:lpstr>Самый безопасный переход – это подземный переход!</vt:lpstr>
      <vt:lpstr>Презентация PowerPoint</vt:lpstr>
      <vt:lpstr>Нельзя обходить транспорт ни спереди ни сзади, нужно подождать, когда он уедет, и дорога будет просматриваться с обеих сторон. А если есть пешеходный переход, то переходить дорогу, необходимо только по нему.</vt:lpstr>
      <vt:lpstr>Перед тем как перейти проезжую часть – сними наушники!</vt:lpstr>
      <vt:lpstr>Чтобы перейти проезжую часть на велосипеде или самокате – необходимо сойти с транспорта, переходить проезжую часть, а транспорт вести рядом.</vt:lpstr>
      <vt:lpstr>Помните! Соблюдая правила дорожного движения, мы сохраняем самое дорогое – жизнь!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про грузовичок.</dc:title>
  <dc:creator>use</dc:creator>
  <cp:lastModifiedBy>Asus</cp:lastModifiedBy>
  <cp:revision>20</cp:revision>
  <dcterms:created xsi:type="dcterms:W3CDTF">2024-04-19T18:37:09Z</dcterms:created>
  <dcterms:modified xsi:type="dcterms:W3CDTF">2025-04-17T05:04:34Z</dcterms:modified>
</cp:coreProperties>
</file>